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75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-668" y="-64"/>
      </p:cViewPr>
      <p:guideLst>
        <p:guide orient="horz" pos="2160"/>
        <p:guide orient="horz" pos="75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7D2BC-5D0B-4463-891D-6B6EA47328A1}" type="datetimeFigureOut">
              <a:rPr lang="ru-RU" smtClean="0"/>
              <a:pPr/>
              <a:t>27.06.2024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7C8CD-CE43-4DDE-9632-9D14205E54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79068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7D2BC-5D0B-4463-891D-6B6EA47328A1}" type="datetimeFigureOut">
              <a:rPr lang="ru-RU" smtClean="0"/>
              <a:pPr/>
              <a:t>27.06.2024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7C8CD-CE43-4DDE-9632-9D14205E54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7664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7D2BC-5D0B-4463-891D-6B6EA47328A1}" type="datetimeFigureOut">
              <a:rPr lang="ru-RU" smtClean="0"/>
              <a:pPr/>
              <a:t>27.06.2024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7C8CD-CE43-4DDE-9632-9D14205E54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4774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7D2BC-5D0B-4463-891D-6B6EA47328A1}" type="datetimeFigureOut">
              <a:rPr lang="ru-RU" smtClean="0"/>
              <a:pPr/>
              <a:t>27.06.2024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7C8CD-CE43-4DDE-9632-9D14205E54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68268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7D2BC-5D0B-4463-891D-6B6EA47328A1}" type="datetimeFigureOut">
              <a:rPr lang="ru-RU" smtClean="0"/>
              <a:pPr/>
              <a:t>27.06.2024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7C8CD-CE43-4DDE-9632-9D14205E54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34560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7D2BC-5D0B-4463-891D-6B6EA47328A1}" type="datetimeFigureOut">
              <a:rPr lang="ru-RU" smtClean="0"/>
              <a:pPr/>
              <a:t>27.06.2024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7C8CD-CE43-4DDE-9632-9D14205E54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9270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7D2BC-5D0B-4463-891D-6B6EA47328A1}" type="datetimeFigureOut">
              <a:rPr lang="ru-RU" smtClean="0"/>
              <a:pPr/>
              <a:t>27.06.2024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7C8CD-CE43-4DDE-9632-9D14205E54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17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7D2BC-5D0B-4463-891D-6B6EA47328A1}" type="datetimeFigureOut">
              <a:rPr lang="ru-RU" smtClean="0"/>
              <a:pPr/>
              <a:t>27.06.2024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7C8CD-CE43-4DDE-9632-9D14205E54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25337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7D2BC-5D0B-4463-891D-6B6EA47328A1}" type="datetimeFigureOut">
              <a:rPr lang="ru-RU" smtClean="0"/>
              <a:pPr/>
              <a:t>27.06.2024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7C8CD-CE43-4DDE-9632-9D14205E54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8320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7D2BC-5D0B-4463-891D-6B6EA47328A1}" type="datetimeFigureOut">
              <a:rPr lang="ru-RU" smtClean="0"/>
              <a:pPr/>
              <a:t>27.06.2024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7C8CD-CE43-4DDE-9632-9D14205E54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5436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7D2BC-5D0B-4463-891D-6B6EA47328A1}" type="datetimeFigureOut">
              <a:rPr lang="ru-RU" smtClean="0"/>
              <a:pPr/>
              <a:t>27.06.2024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7C8CD-CE43-4DDE-9632-9D14205E54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33793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7D2BC-5D0B-4463-891D-6B6EA47328A1}" type="datetimeFigureOut">
              <a:rPr lang="ru-RU" smtClean="0"/>
              <a:pPr/>
              <a:t>27.06.2024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7C8CD-CE43-4DDE-9632-9D14205E54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5800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19497" y="796835"/>
            <a:ext cx="9144000" cy="2543311"/>
          </a:xfrm>
        </p:spPr>
        <p:txBody>
          <a:bodyPr>
            <a:normAutofit fontScale="9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2200" b="1" i="1" u="sng" dirty="0" smtClean="0">
                <a:solidFill>
                  <a:srgbClr val="00297A"/>
                </a:solidFill>
                <a:latin typeface="Calibri"/>
                <a:ea typeface="+mn-ea"/>
                <a:cs typeface="+mn-cs"/>
              </a:rPr>
              <a:t/>
            </a:r>
            <a:br>
              <a:rPr lang="ru-RU" sz="2200" b="1" i="1" u="sng" dirty="0" smtClean="0">
                <a:solidFill>
                  <a:srgbClr val="00297A"/>
                </a:solidFill>
                <a:latin typeface="Calibri"/>
                <a:ea typeface="+mn-ea"/>
                <a:cs typeface="+mn-cs"/>
              </a:rPr>
            </a:br>
            <a:r>
              <a:rPr lang="ru-RU" sz="2200" b="1" i="1" u="sng" dirty="0" smtClean="0">
                <a:solidFill>
                  <a:srgbClr val="00297A"/>
                </a:solidFill>
                <a:latin typeface="Calibri"/>
                <a:ea typeface="+mn-ea"/>
                <a:cs typeface="+mn-cs"/>
              </a:rPr>
              <a:t/>
            </a:r>
            <a:br>
              <a:rPr lang="ru-RU" sz="2200" b="1" i="1" u="sng" dirty="0" smtClean="0">
                <a:solidFill>
                  <a:srgbClr val="00297A"/>
                </a:solidFill>
                <a:latin typeface="Calibri"/>
                <a:ea typeface="+mn-ea"/>
                <a:cs typeface="+mn-cs"/>
              </a:rPr>
            </a:br>
            <a:r>
              <a:rPr lang="ru-RU" sz="2200" b="1" i="1" u="sng" dirty="0" smtClean="0">
                <a:solidFill>
                  <a:srgbClr val="00297A"/>
                </a:solidFill>
                <a:latin typeface="Calibri"/>
                <a:ea typeface="+mn-ea"/>
                <a:cs typeface="+mn-cs"/>
              </a:rPr>
              <a:t/>
            </a:r>
            <a:br>
              <a:rPr lang="ru-RU" sz="2200" b="1" i="1" u="sng" dirty="0" smtClean="0">
                <a:solidFill>
                  <a:srgbClr val="00297A"/>
                </a:solidFill>
                <a:latin typeface="Calibri"/>
                <a:ea typeface="+mn-ea"/>
                <a:cs typeface="+mn-cs"/>
              </a:rPr>
            </a:br>
            <a:r>
              <a:rPr lang="ru-RU" sz="2200" b="1" i="1" u="sng" dirty="0" smtClean="0">
                <a:solidFill>
                  <a:srgbClr val="00297A"/>
                </a:solidFill>
                <a:latin typeface="Calibri"/>
                <a:ea typeface="+mn-ea"/>
                <a:cs typeface="+mn-cs"/>
              </a:rPr>
              <a:t/>
            </a:r>
            <a:br>
              <a:rPr lang="ru-RU" sz="2200" b="1" i="1" u="sng" dirty="0" smtClean="0">
                <a:solidFill>
                  <a:srgbClr val="00297A"/>
                </a:solidFill>
                <a:latin typeface="Calibri"/>
                <a:ea typeface="+mn-ea"/>
                <a:cs typeface="+mn-cs"/>
              </a:rPr>
            </a:br>
            <a:r>
              <a:rPr lang="ru-RU" sz="2200" b="1" i="1" u="sng" dirty="0" smtClean="0">
                <a:solidFill>
                  <a:srgbClr val="00297A"/>
                </a:solidFill>
                <a:latin typeface="Calibri"/>
                <a:ea typeface="+mn-ea"/>
                <a:cs typeface="+mn-cs"/>
              </a:rPr>
              <a:t/>
            </a:r>
            <a:br>
              <a:rPr lang="ru-RU" sz="2200" b="1" i="1" u="sng" dirty="0" smtClean="0">
                <a:solidFill>
                  <a:srgbClr val="00297A"/>
                </a:solidFill>
                <a:latin typeface="Calibri"/>
                <a:ea typeface="+mn-ea"/>
                <a:cs typeface="+mn-cs"/>
              </a:rPr>
            </a:br>
            <a:r>
              <a:rPr lang="ru-RU" sz="2200" b="1" i="1" u="sng" dirty="0" smtClean="0">
                <a:solidFill>
                  <a:srgbClr val="00297A"/>
                </a:solidFill>
                <a:latin typeface="Calibri"/>
                <a:ea typeface="+mn-ea"/>
                <a:cs typeface="+mn-cs"/>
              </a:rPr>
              <a:t>Номинация № 4</a:t>
            </a:r>
            <a:r>
              <a:rPr lang="ru-RU" sz="2200" b="1" i="1" u="sng" dirty="0">
                <a:solidFill>
                  <a:srgbClr val="00297A"/>
                </a:solidFill>
                <a:latin typeface="Calibri"/>
                <a:ea typeface="+mn-ea"/>
                <a:cs typeface="+mn-cs"/>
              </a:rPr>
              <a:t/>
            </a:r>
            <a:br>
              <a:rPr lang="ru-RU" sz="2200" b="1" i="1" u="sng" dirty="0">
                <a:solidFill>
                  <a:srgbClr val="00297A"/>
                </a:solidFill>
                <a:latin typeface="Calibri"/>
                <a:ea typeface="+mn-ea"/>
                <a:cs typeface="+mn-cs"/>
              </a:rPr>
            </a:br>
            <a:r>
              <a:rPr lang="ru-RU" sz="2200" dirty="0">
                <a:solidFill>
                  <a:srgbClr val="00297A"/>
                </a:solidFill>
                <a:latin typeface="Calibri"/>
                <a:ea typeface="+mn-ea"/>
                <a:cs typeface="+mn-cs"/>
              </a:rPr>
              <a:t> </a:t>
            </a:r>
            <a:r>
              <a:rPr lang="ru-RU" sz="2200" b="1" i="1" dirty="0" smtClean="0">
                <a:solidFill>
                  <a:srgbClr val="00297A"/>
                </a:solidFill>
                <a:latin typeface="Calibri"/>
                <a:ea typeface="+mn-ea"/>
                <a:cs typeface="+mn-cs"/>
              </a:rPr>
              <a:t>«Здоровая семья – сильная Россия!» </a:t>
            </a:r>
            <a:r>
              <a:rPr lang="ru-RU" sz="2200" b="1" i="1" dirty="0">
                <a:solidFill>
                  <a:srgbClr val="00297A"/>
                </a:solidFill>
                <a:latin typeface="Calibri"/>
                <a:ea typeface="+mn-ea"/>
                <a:cs typeface="+mn-cs"/>
              </a:rPr>
              <a:t>- школьный спортивный клуб</a:t>
            </a:r>
            <a:r>
              <a:rPr lang="ru-RU" sz="2200" b="1" i="1" dirty="0" smtClean="0">
                <a:solidFill>
                  <a:srgbClr val="00297A"/>
                </a:solidFill>
                <a:latin typeface="Calibri"/>
                <a:ea typeface="+mn-ea"/>
                <a:cs typeface="+mn-cs"/>
              </a:rPr>
              <a:t>, занимающийся развитием системы семейных спортивных мероприятий, укреплением традиций совместного участия в физкультурно-оздоровительных мероприятиях детей и их родителей, продвижением идей семейного активного отдыха и досуга, выявлением и поощрением социально активных </a:t>
            </a:r>
            <a:r>
              <a:rPr lang="ru-RU" sz="2200" b="1" i="1" dirty="0">
                <a:solidFill>
                  <a:srgbClr val="00297A"/>
                </a:solidFill>
                <a:latin typeface="Calibri"/>
                <a:ea typeface="+mn-ea"/>
                <a:cs typeface="+mn-cs"/>
              </a:rPr>
              <a:t/>
            </a:r>
            <a:br>
              <a:rPr lang="ru-RU" sz="2200" b="1" i="1" dirty="0">
                <a:solidFill>
                  <a:srgbClr val="00297A"/>
                </a:solidFill>
                <a:latin typeface="Calibri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5012827"/>
            <a:ext cx="9144000" cy="1655762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1700" b="1" i="1" dirty="0" smtClean="0">
                <a:solidFill>
                  <a:srgbClr val="002060"/>
                </a:solidFill>
              </a:rPr>
              <a:t>Красноярский край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1700" b="1" i="1" dirty="0" smtClean="0">
                <a:solidFill>
                  <a:srgbClr val="002060"/>
                </a:solidFill>
              </a:rPr>
              <a:t>Муниципальное </a:t>
            </a:r>
            <a:r>
              <a:rPr lang="ru-RU" sz="1700" b="1" i="1" dirty="0">
                <a:solidFill>
                  <a:srgbClr val="002060"/>
                </a:solidFill>
              </a:rPr>
              <a:t>бюджетное общеобразовательное учреждение </a:t>
            </a:r>
            <a:endParaRPr lang="ru-RU" sz="1700" b="1" i="1" dirty="0" smtClean="0">
              <a:solidFill>
                <a:srgbClr val="002060"/>
              </a:solidFill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1700" b="1" i="1" dirty="0" smtClean="0">
                <a:solidFill>
                  <a:srgbClr val="002060"/>
                </a:solidFill>
              </a:rPr>
              <a:t>«Сахаптинская средняя общеобразовательная школа</a:t>
            </a:r>
            <a:r>
              <a:rPr lang="ru-RU" sz="1700" b="1" i="1" dirty="0" smtClean="0">
                <a:solidFill>
                  <a:srgbClr val="002060"/>
                </a:solidFill>
              </a:rPr>
              <a:t>»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ru-RU" sz="1700" b="1" i="1" dirty="0" smtClean="0">
                <a:solidFill>
                  <a:srgbClr val="002060"/>
                </a:solidFill>
              </a:rPr>
              <a:t>Школьный спортивный клуб «Атланты»</a:t>
            </a:r>
            <a:r>
              <a:rPr lang="ru-RU" sz="1700" b="1" i="1" dirty="0">
                <a:solidFill>
                  <a:srgbClr val="002060"/>
                </a:solidFill>
              </a:rPr>
              <a:t/>
            </a:r>
            <a:br>
              <a:rPr lang="ru-RU" sz="1700" b="1" i="1" dirty="0">
                <a:solidFill>
                  <a:srgbClr val="002060"/>
                </a:solidFill>
              </a:rPr>
            </a:br>
            <a:r>
              <a:rPr lang="ru-RU" sz="1700" b="1" i="1" dirty="0">
                <a:solidFill>
                  <a:srgbClr val="002060"/>
                </a:solidFill>
              </a:rPr>
              <a:t> </a:t>
            </a:r>
            <a:r>
              <a:rPr lang="ru-RU" sz="1700" b="1" i="1" dirty="0" smtClean="0">
                <a:solidFill>
                  <a:srgbClr val="002060"/>
                </a:solidFill>
              </a:rPr>
              <a:t>Руководитель</a:t>
            </a:r>
            <a:r>
              <a:rPr lang="ru-RU" sz="1700" b="1" i="1" dirty="0">
                <a:solidFill>
                  <a:srgbClr val="002060"/>
                </a:solidFill>
              </a:rPr>
              <a:t>: </a:t>
            </a:r>
            <a:r>
              <a:rPr lang="ru-RU" sz="1700" b="1" i="1" dirty="0" smtClean="0">
                <a:solidFill>
                  <a:srgbClr val="002060"/>
                </a:solidFill>
              </a:rPr>
              <a:t>Григорьев Н.С.</a:t>
            </a:r>
            <a:endParaRPr lang="ru-RU" sz="1700" b="1" i="1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9218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5167" y="2496820"/>
            <a:ext cx="4663440" cy="24546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75725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81899" y="102205"/>
            <a:ext cx="3629296" cy="4807131"/>
          </a:xfrm>
        </p:spPr>
        <p:txBody>
          <a:bodyPr>
            <a:normAutofit/>
          </a:bodyPr>
          <a:lstStyle/>
          <a:p>
            <a:r>
              <a:rPr lang="ru-RU" sz="2400" i="1" dirty="0">
                <a:solidFill>
                  <a:srgbClr val="002060"/>
                </a:solidFill>
                <a:latin typeface="+mn-lt"/>
              </a:rPr>
              <a:t>В нашей школе с </a:t>
            </a:r>
            <a:r>
              <a:rPr lang="ru-RU" sz="2400" i="1" dirty="0" smtClean="0">
                <a:solidFill>
                  <a:srgbClr val="002060"/>
                </a:solidFill>
                <a:latin typeface="+mn-lt"/>
              </a:rPr>
              <a:t>2011 </a:t>
            </a:r>
            <a:r>
              <a:rPr lang="ru-RU" sz="2400" i="1" dirty="0">
                <a:solidFill>
                  <a:srgbClr val="002060"/>
                </a:solidFill>
                <a:latin typeface="+mn-lt"/>
              </a:rPr>
              <a:t>года начал действовать </a:t>
            </a:r>
            <a:r>
              <a:rPr lang="ru-RU" sz="2400" i="1" dirty="0" smtClean="0">
                <a:solidFill>
                  <a:srgbClr val="002060"/>
                </a:solidFill>
                <a:latin typeface="+mn-lt"/>
              </a:rPr>
              <a:t>школьный спортивный клуб «Атланты». </a:t>
            </a:r>
            <a:r>
              <a:rPr lang="ru-RU" sz="2400" i="1" dirty="0">
                <a:solidFill>
                  <a:srgbClr val="002060"/>
                </a:solidFill>
                <a:latin typeface="+mn-lt"/>
              </a:rPr>
              <a:t>Клуб действует на основании Положения о школьном спортивном</a:t>
            </a:r>
            <a:br>
              <a:rPr lang="ru-RU" sz="2400" i="1" dirty="0">
                <a:solidFill>
                  <a:srgbClr val="002060"/>
                </a:solidFill>
                <a:latin typeface="+mn-lt"/>
              </a:rPr>
            </a:br>
            <a:r>
              <a:rPr lang="ru-RU" sz="2400" i="1" dirty="0">
                <a:solidFill>
                  <a:srgbClr val="002060"/>
                </a:solidFill>
                <a:latin typeface="+mn-lt"/>
              </a:rPr>
              <a:t>клубе и Устава.</a:t>
            </a: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10617" y="102205"/>
            <a:ext cx="390888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u="sng" dirty="0" smtClean="0">
                <a:solidFill>
                  <a:srgbClr val="00297A"/>
                </a:solidFill>
              </a:rPr>
              <a:t>Девиз клуба:</a:t>
            </a:r>
            <a:br>
              <a:rPr lang="ru-RU" sz="2000" b="1" i="1" u="sng" dirty="0" smtClean="0">
                <a:solidFill>
                  <a:srgbClr val="00297A"/>
                </a:solidFill>
              </a:rPr>
            </a:br>
            <a:r>
              <a:rPr lang="ru-RU" sz="2000" i="1" dirty="0" smtClean="0">
                <a:solidFill>
                  <a:srgbClr val="00297A"/>
                </a:solidFill>
              </a:rPr>
              <a:t>«Быстрее, выше, сильнее!»</a:t>
            </a:r>
            <a:endParaRPr lang="ru-RU" sz="2000" i="1" dirty="0">
              <a:solidFill>
                <a:srgbClr val="00297A"/>
              </a:solidFill>
            </a:endParaRPr>
          </a:p>
          <a:p>
            <a:pPr algn="ctr"/>
            <a:endParaRPr lang="ru-RU" sz="2000" b="1" i="1" dirty="0">
              <a:solidFill>
                <a:srgbClr val="00297A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30939" y="4058165"/>
            <a:ext cx="1219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Учащиеся, родители и педагоги, начиная с 20 января 2011 года, 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вкладывают силы и душу в свое дело, </a:t>
            </a:r>
            <a:br>
              <a:rPr kumimoji="0" lang="ru-RU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</a:br>
            <a:r>
              <a:rPr kumimoji="0" lang="ru-RU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вместе радуются победам и двигаются только вперед </a:t>
            </a:r>
            <a:br>
              <a:rPr kumimoji="0" lang="ru-RU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</a:br>
            <a:r>
              <a:rPr kumimoji="0" lang="ru-RU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к вершинам успеха!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pic>
        <p:nvPicPr>
          <p:cNvPr id="1026" name="Picture 2" descr="C:\Users\Пользователь\Desktop\Эмблема ШСК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32879" y="919163"/>
            <a:ext cx="3630991" cy="26209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37108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9086" y="731520"/>
            <a:ext cx="10358845" cy="1018903"/>
          </a:xfrm>
        </p:spPr>
        <p:txBody>
          <a:bodyPr>
            <a:normAutofit fontScale="90000"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ru-RU" sz="2200" b="1" i="1" u="sng" dirty="0">
                <a:solidFill>
                  <a:srgbClr val="002060"/>
                </a:solidFill>
                <a:latin typeface="Calibri"/>
                <a:ea typeface="+mn-ea"/>
                <a:cs typeface="+mn-cs"/>
              </a:rPr>
              <a:t>Цели </a:t>
            </a:r>
            <a:r>
              <a:rPr lang="ru-RU" sz="2200" b="1" i="1" u="sng" dirty="0" smtClean="0">
                <a:solidFill>
                  <a:srgbClr val="002060"/>
                </a:solidFill>
                <a:latin typeface="Calibri"/>
                <a:ea typeface="+mn-ea"/>
                <a:cs typeface="+mn-cs"/>
              </a:rPr>
              <a:t>ШСК «Атланты» </a:t>
            </a:r>
            <a:r>
              <a:rPr lang="ru-RU" sz="2200" b="1" i="1" u="sng" dirty="0">
                <a:solidFill>
                  <a:srgbClr val="002060"/>
                </a:solidFill>
                <a:latin typeface="Calibri"/>
                <a:ea typeface="+mn-ea"/>
                <a:cs typeface="+mn-cs"/>
              </a:rPr>
              <a:t/>
            </a:r>
            <a:br>
              <a:rPr lang="ru-RU" sz="2200" b="1" i="1" u="sng" dirty="0">
                <a:solidFill>
                  <a:srgbClr val="002060"/>
                </a:solidFill>
                <a:latin typeface="Calibri"/>
                <a:ea typeface="+mn-ea"/>
                <a:cs typeface="+mn-cs"/>
              </a:rPr>
            </a:br>
            <a:r>
              <a:rPr lang="ru-RU" sz="2200" i="1" dirty="0" smtClean="0">
                <a:solidFill>
                  <a:srgbClr val="002060"/>
                </a:solidFill>
                <a:latin typeface="Calibri"/>
                <a:ea typeface="+mn-ea"/>
                <a:cs typeface="+mn-cs"/>
              </a:rPr>
              <a:t>максимум вовлечения обучающихся и их родителей, </a:t>
            </a:r>
            <a:br>
              <a:rPr lang="ru-RU" sz="2200" i="1" dirty="0" smtClean="0">
                <a:solidFill>
                  <a:srgbClr val="002060"/>
                </a:solidFill>
                <a:latin typeface="Calibri"/>
                <a:ea typeface="+mn-ea"/>
                <a:cs typeface="+mn-cs"/>
              </a:rPr>
            </a:br>
            <a:r>
              <a:rPr lang="ru-RU" sz="2200" i="1" dirty="0" smtClean="0">
                <a:solidFill>
                  <a:srgbClr val="002060"/>
                </a:solidFill>
                <a:latin typeface="Calibri"/>
                <a:ea typeface="+mn-ea"/>
                <a:cs typeface="+mn-cs"/>
              </a:rPr>
              <a:t>педагогов в занятия физической культурой и спортом; </a:t>
            </a:r>
            <a:br>
              <a:rPr lang="ru-RU" sz="2200" i="1" dirty="0" smtClean="0">
                <a:solidFill>
                  <a:srgbClr val="002060"/>
                </a:solidFill>
                <a:latin typeface="Calibri"/>
                <a:ea typeface="+mn-ea"/>
                <a:cs typeface="+mn-cs"/>
              </a:rPr>
            </a:br>
            <a:r>
              <a:rPr lang="ru-RU" sz="2200" i="1" dirty="0" smtClean="0">
                <a:solidFill>
                  <a:srgbClr val="002060"/>
                </a:solidFill>
                <a:latin typeface="Calibri"/>
                <a:ea typeface="+mn-ea"/>
                <a:cs typeface="+mn-cs"/>
              </a:rPr>
              <a:t>максимум развития и популяризации понятия </a:t>
            </a:r>
            <a:br>
              <a:rPr lang="ru-RU" sz="2200" i="1" dirty="0" smtClean="0">
                <a:solidFill>
                  <a:srgbClr val="002060"/>
                </a:solidFill>
                <a:latin typeface="Calibri"/>
                <a:ea typeface="+mn-ea"/>
                <a:cs typeface="+mn-cs"/>
              </a:rPr>
            </a:br>
            <a:r>
              <a:rPr lang="ru-RU" sz="2200" i="1" dirty="0" smtClean="0">
                <a:solidFill>
                  <a:srgbClr val="002060"/>
                </a:solidFill>
                <a:latin typeface="Calibri"/>
                <a:ea typeface="+mn-ea"/>
                <a:cs typeface="+mn-cs"/>
              </a:rPr>
              <a:t>здорового образа жизни; </a:t>
            </a:r>
            <a:br>
              <a:rPr lang="ru-RU" sz="2200" i="1" dirty="0" smtClean="0">
                <a:solidFill>
                  <a:srgbClr val="002060"/>
                </a:solidFill>
                <a:latin typeface="Calibri"/>
                <a:ea typeface="+mn-ea"/>
                <a:cs typeface="+mn-cs"/>
              </a:rPr>
            </a:br>
            <a:r>
              <a:rPr lang="ru-RU" sz="2200" i="1" dirty="0" smtClean="0">
                <a:solidFill>
                  <a:srgbClr val="002060"/>
                </a:solidFill>
                <a:latin typeface="Calibri"/>
                <a:ea typeface="+mn-ea"/>
                <a:cs typeface="+mn-cs"/>
              </a:rPr>
              <a:t> максимум участия во всех мероприятиях, состязаниях, </a:t>
            </a:r>
            <a:br>
              <a:rPr lang="ru-RU" sz="2200" i="1" dirty="0" smtClean="0">
                <a:solidFill>
                  <a:srgbClr val="002060"/>
                </a:solidFill>
                <a:latin typeface="Calibri"/>
                <a:ea typeface="+mn-ea"/>
                <a:cs typeface="+mn-cs"/>
              </a:rPr>
            </a:br>
            <a:r>
              <a:rPr lang="ru-RU" sz="2200" i="1" dirty="0" smtClean="0">
                <a:solidFill>
                  <a:srgbClr val="002060"/>
                </a:solidFill>
                <a:latin typeface="Calibri"/>
                <a:ea typeface="+mn-ea"/>
                <a:cs typeface="+mn-cs"/>
              </a:rPr>
              <a:t>играх, акциях и фестивалях разного уровня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Picture 2" descr="C:\Users\1\Desktop\img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>
                        <a14:foregroundMark x1="22917" y1="28750" x2="12708" y2="23056"/>
                        <a14:foregroundMark x1="5625" y1="70139" x2="29583" y2="71667"/>
                        <a14:foregroundMark x1="10000" y1="30139" x2="21458" y2="16250"/>
                        <a14:foregroundMark x1="75104" y1="23056" x2="94792" y2="41389"/>
                        <a14:foregroundMark x1="89375" y1="20139" x2="80208" y2="40278"/>
                        <a14:foregroundMark x1="74479" y1="85556" x2="91667" y2="63611"/>
                        <a14:foregroundMark x1="70521" y1="69583" x2="89167" y2="82361"/>
                        <a14:backgroundMark x1="21458" y1="50278" x2="29375" y2="50000"/>
                        <a14:backgroundMark x1="61771" y1="38472" x2="66979" y2="290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53742" y="2230574"/>
            <a:ext cx="5801784" cy="4351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21918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23630" y="3030154"/>
            <a:ext cx="1737727" cy="1611018"/>
          </a:xfrm>
        </p:spPr>
      </p:pic>
      <p:sp>
        <p:nvSpPr>
          <p:cNvPr id="4" name="Прямоугольник 3"/>
          <p:cNvSpPr/>
          <p:nvPr/>
        </p:nvSpPr>
        <p:spPr>
          <a:xfrm>
            <a:off x="255494" y="919478"/>
            <a:ext cx="6723529" cy="3859224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200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ОФП     </a:t>
            </a:r>
            <a:endParaRPr kumimoji="0" lang="ru-RU" sz="2200" b="0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200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Настольный теннис </a:t>
            </a:r>
            <a:endParaRPr kumimoji="0" lang="ru-RU" sz="2200" b="0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2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Волейбол </a:t>
            </a:r>
            <a:endParaRPr lang="ru-RU" sz="2200" i="1" kern="0" dirty="0" smtClean="0">
              <a:solidFill>
                <a:srgbClr val="002060"/>
              </a:solidFill>
            </a:endParaRPr>
          </a:p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200" b="0" i="1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200" b="0" i="1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ru-RU" sz="2200" b="0" i="1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ru-RU" sz="2200" b="0" i="1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ru-RU" sz="2200" b="0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ru-RU" sz="2200" b="0" i="1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ru-RU" sz="2200" b="0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200" b="0" i="1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200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Баскетбол   </a:t>
            </a:r>
            <a:endParaRPr kumimoji="0" lang="ru-RU" sz="2200" b="0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2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Легкая </a:t>
            </a:r>
            <a:r>
              <a:rPr kumimoji="0" lang="ru-RU" sz="2200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атлетика</a:t>
            </a:r>
            <a:endParaRPr kumimoji="0" lang="ru-RU" sz="2200" b="0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ru-RU" sz="2200" i="1" kern="0" dirty="0" smtClean="0">
                <a:solidFill>
                  <a:srgbClr val="002060"/>
                </a:solidFill>
              </a:rPr>
              <a:t>Лыжные гонки</a:t>
            </a:r>
            <a:endParaRPr kumimoji="0" lang="ru-RU" sz="2200" b="0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342900" marR="0" lvl="0" indent="-3429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ru-RU" sz="2200" i="1" kern="0" dirty="0" smtClean="0">
                <a:solidFill>
                  <a:srgbClr val="002060"/>
                </a:solidFill>
              </a:rPr>
              <a:t>Футбол</a:t>
            </a:r>
            <a:r>
              <a:rPr kumimoji="0" lang="ru-RU" sz="2200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</a:t>
            </a:r>
            <a:endParaRPr kumimoji="0" lang="ru-RU" sz="2200" b="0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01949" y="488591"/>
            <a:ext cx="440056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1" u="sng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Направления клуба «Атланты»: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2524" y="2673525"/>
            <a:ext cx="975445" cy="196308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63211" y="2849090"/>
            <a:ext cx="1358513" cy="178751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57551" y="2849090"/>
            <a:ext cx="1447209" cy="192961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06892" y="3124676"/>
            <a:ext cx="1246679" cy="151193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16053" y="2849090"/>
            <a:ext cx="1312475" cy="1749967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  <p:sp>
        <p:nvSpPr>
          <p:cNvPr id="12" name="Прямоугольник 11"/>
          <p:cNvSpPr/>
          <p:nvPr/>
        </p:nvSpPr>
        <p:spPr>
          <a:xfrm>
            <a:off x="610156" y="4778423"/>
            <a:ext cx="1158184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u="sng" dirty="0">
                <a:solidFill>
                  <a:srgbClr val="002060"/>
                </a:solidFill>
              </a:rPr>
              <a:t>Нормативные документы </a:t>
            </a:r>
            <a:r>
              <a:rPr lang="ru-RU" b="1" i="1" u="sng" dirty="0" smtClean="0">
                <a:solidFill>
                  <a:srgbClr val="002060"/>
                </a:solidFill>
              </a:rPr>
              <a:t>ШСК</a:t>
            </a:r>
            <a:endParaRPr lang="ru-RU" b="1" i="1" u="sng" dirty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i="1" dirty="0">
                <a:solidFill>
                  <a:srgbClr val="002060"/>
                </a:solidFill>
              </a:rPr>
              <a:t>Приказ о создании </a:t>
            </a:r>
            <a:r>
              <a:rPr lang="ru-RU" i="1" dirty="0" smtClean="0">
                <a:solidFill>
                  <a:srgbClr val="002060"/>
                </a:solidFill>
              </a:rPr>
              <a:t>ШСК                            </a:t>
            </a:r>
            <a:r>
              <a:rPr lang="en-US" sz="2400" i="1" dirty="0" smtClean="0">
                <a:solidFill>
                  <a:srgbClr val="002060"/>
                </a:solidFill>
              </a:rPr>
              <a:t>http://sahapta-shcola.ucoz.ru/index/shsk/0-186</a:t>
            </a:r>
            <a:endParaRPr lang="ru-RU" sz="2400" i="1" dirty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i="1" dirty="0">
                <a:solidFill>
                  <a:srgbClr val="002060"/>
                </a:solidFill>
              </a:rPr>
              <a:t>Положение о </a:t>
            </a:r>
            <a:r>
              <a:rPr lang="ru-RU" i="1" dirty="0" smtClean="0">
                <a:solidFill>
                  <a:srgbClr val="002060"/>
                </a:solidFill>
              </a:rPr>
              <a:t>ШСК «Атланты»        </a:t>
            </a:r>
            <a:endParaRPr lang="ru-RU" i="1" dirty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i="1" dirty="0">
                <a:solidFill>
                  <a:srgbClr val="002060"/>
                </a:solidFill>
              </a:rPr>
              <a:t>План работы </a:t>
            </a:r>
            <a:r>
              <a:rPr lang="ru-RU" i="1" dirty="0" smtClean="0">
                <a:solidFill>
                  <a:srgbClr val="002060"/>
                </a:solidFill>
              </a:rPr>
              <a:t>ШСК «Атланты» </a:t>
            </a:r>
            <a:endParaRPr lang="ru-RU" i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C:\Users\Пользователь\Desktop\Эмблема ШСК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36066" y="296304"/>
            <a:ext cx="3533007" cy="25502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20563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589342" y="238452"/>
            <a:ext cx="53717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u="sng" dirty="0">
                <a:solidFill>
                  <a:srgbClr val="00297A"/>
                </a:solidFill>
              </a:rPr>
              <a:t>Материально-техническая база </a:t>
            </a:r>
            <a:r>
              <a:rPr lang="ru-RU" b="1" i="1" u="sng" dirty="0" smtClean="0">
                <a:solidFill>
                  <a:srgbClr val="00297A"/>
                </a:solidFill>
              </a:rPr>
              <a:t> </a:t>
            </a:r>
            <a:r>
              <a:rPr lang="ru-RU" sz="2800" b="1" i="1" u="sng" dirty="0" smtClean="0">
                <a:solidFill>
                  <a:srgbClr val="00297A"/>
                </a:solidFill>
              </a:rPr>
              <a:t>ШСК</a:t>
            </a:r>
            <a:r>
              <a:rPr lang="ru-RU" b="1" i="1" u="sng" dirty="0" smtClean="0">
                <a:solidFill>
                  <a:srgbClr val="00297A"/>
                </a:solidFill>
              </a:rPr>
              <a:t> </a:t>
            </a:r>
            <a:endParaRPr lang="ru-RU" b="1" i="1" u="sng" dirty="0">
              <a:solidFill>
                <a:srgbClr val="00297A"/>
              </a:solidFill>
            </a:endParaRPr>
          </a:p>
        </p:txBody>
      </p:sp>
      <p:pic>
        <p:nvPicPr>
          <p:cNvPr id="1026" name="Picture 2" descr="C:\Users\Пользователь\Desktop\Новая папка\20240627_1003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130" y="853639"/>
            <a:ext cx="3386887" cy="2540165"/>
          </a:xfrm>
          <a:prstGeom prst="rect">
            <a:avLst/>
          </a:prstGeom>
          <a:noFill/>
        </p:spPr>
      </p:pic>
      <p:pic>
        <p:nvPicPr>
          <p:cNvPr id="1027" name="Picture 3" descr="C:\Users\Пользователь\Desktop\Новая папка\20240627_1007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8605" y="860092"/>
            <a:ext cx="3359217" cy="2519413"/>
          </a:xfrm>
          <a:prstGeom prst="rect">
            <a:avLst/>
          </a:prstGeom>
          <a:noFill/>
        </p:spPr>
      </p:pic>
      <p:pic>
        <p:nvPicPr>
          <p:cNvPr id="1028" name="Picture 4" descr="C:\Users\Пользователь\Desktop\Новая папка\20240627_1003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65381" y="197748"/>
            <a:ext cx="2416532" cy="1812399"/>
          </a:xfrm>
          <a:prstGeom prst="rect">
            <a:avLst/>
          </a:prstGeom>
          <a:noFill/>
        </p:spPr>
      </p:pic>
      <p:pic>
        <p:nvPicPr>
          <p:cNvPr id="1029" name="Picture 5" descr="C:\Users\Пользователь\Desktop\Новая папка\20240627_1004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365382" y="2130729"/>
            <a:ext cx="2448686" cy="1836515"/>
          </a:xfrm>
          <a:prstGeom prst="rect">
            <a:avLst/>
          </a:prstGeom>
          <a:noFill/>
        </p:spPr>
      </p:pic>
      <p:pic>
        <p:nvPicPr>
          <p:cNvPr id="1030" name="Picture 6" descr="C:\Users\Пользователь\Desktop\Новая папка\20240627_10065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346131" y="4015828"/>
            <a:ext cx="2448443" cy="1836332"/>
          </a:xfrm>
          <a:prstGeom prst="rect">
            <a:avLst/>
          </a:prstGeom>
          <a:noFill/>
        </p:spPr>
      </p:pic>
      <p:pic>
        <p:nvPicPr>
          <p:cNvPr id="1031" name="Picture 7" descr="C:\Users\Пользователь\Desktop\Новая папка\20240627_10105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3853" y="3501116"/>
            <a:ext cx="3416370" cy="2562278"/>
          </a:xfrm>
          <a:prstGeom prst="rect">
            <a:avLst/>
          </a:prstGeom>
          <a:noFill/>
        </p:spPr>
      </p:pic>
      <p:pic>
        <p:nvPicPr>
          <p:cNvPr id="1032" name="Picture 8" descr="C:\Users\Пользователь\Desktop\Новая папка\20240627_10050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40479" y="3513810"/>
            <a:ext cx="3361640" cy="2521230"/>
          </a:xfrm>
          <a:prstGeom prst="rect">
            <a:avLst/>
          </a:prstGeom>
          <a:noFill/>
        </p:spPr>
      </p:pic>
      <p:pic>
        <p:nvPicPr>
          <p:cNvPr id="1033" name="Picture 9" descr="C:\Users\Пользователь\Desktop\Новая папка\20240627_10070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201408">
            <a:off x="7399683" y="1260340"/>
            <a:ext cx="1748714" cy="1311536"/>
          </a:xfrm>
          <a:prstGeom prst="rect">
            <a:avLst/>
          </a:prstGeom>
          <a:noFill/>
        </p:spPr>
      </p:pic>
      <p:pic>
        <p:nvPicPr>
          <p:cNvPr id="1034" name="Picture 10" descr="C:\Users\Пользователь\Desktop\Новая папка\20240627_100719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310356">
            <a:off x="7475235" y="2876322"/>
            <a:ext cx="1580719" cy="1185539"/>
          </a:xfrm>
          <a:prstGeom prst="rect">
            <a:avLst/>
          </a:prstGeom>
          <a:noFill/>
        </p:spPr>
      </p:pic>
      <p:pic>
        <p:nvPicPr>
          <p:cNvPr id="1035" name="Picture 11" descr="C:\Users\Пользователь\Desktop\Новая папка\20240627_100712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1196606">
            <a:off x="7382578" y="4317043"/>
            <a:ext cx="1653597" cy="12401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46737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118397" y="127175"/>
            <a:ext cx="5955206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u="sng" dirty="0">
                <a:solidFill>
                  <a:srgbClr val="00297A"/>
                </a:solidFill>
              </a:rPr>
              <a:t>Спортивные </a:t>
            </a:r>
            <a:r>
              <a:rPr lang="ru-RU" sz="2400" b="1" i="1" u="sng" dirty="0" smtClean="0">
                <a:solidFill>
                  <a:srgbClr val="00297A"/>
                </a:solidFill>
              </a:rPr>
              <a:t>достижения участников ШСК за 2023-2024 г. </a:t>
            </a:r>
            <a:endParaRPr lang="ru-RU" sz="2400" b="1" i="1" u="sng" dirty="0">
              <a:solidFill>
                <a:srgbClr val="00297A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87829" y="697075"/>
            <a:ext cx="11604171" cy="22702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i="1" dirty="0" smtClean="0">
                <a:solidFill>
                  <a:srgbClr val="002060"/>
                </a:solidFill>
                <a:latin typeface="+mn-lt"/>
              </a:rPr>
              <a:t>             </a:t>
            </a:r>
          </a:p>
          <a:p>
            <a:r>
              <a:rPr lang="ru-RU" sz="2400" i="1" dirty="0" smtClean="0">
                <a:solidFill>
                  <a:srgbClr val="002060"/>
                </a:solidFill>
                <a:latin typeface="+mn-lt"/>
              </a:rPr>
              <a:t>              Муниципальный этап </a:t>
            </a:r>
          </a:p>
          <a:p>
            <a:r>
              <a:rPr lang="ru-RU" sz="2400" i="1" dirty="0" smtClean="0">
                <a:solidFill>
                  <a:srgbClr val="002060"/>
                </a:solidFill>
                <a:latin typeface="+mn-lt"/>
              </a:rPr>
              <a:t>«Президентские спортивные игры, </a:t>
            </a:r>
          </a:p>
          <a:p>
            <a:r>
              <a:rPr lang="ru-RU" sz="2400" i="1" dirty="0" smtClean="0">
                <a:solidFill>
                  <a:srgbClr val="002060"/>
                </a:solidFill>
                <a:latin typeface="+mn-lt"/>
              </a:rPr>
              <a:t>                 волейбол, 2 место                                 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101" name="Picture 5" descr="https://sun9-21.userapi.com/impg/Bmh89F9T2IkxmKpu2VGZDBGfXz-EWVpa7hwVOw/hFZd5kZNHT4.jpg?size=1280x960&amp;quality=95&amp;sign=c55f1f87c716a8ae722534b608df2518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9584" y="2050550"/>
            <a:ext cx="4180537" cy="3135403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5577840" y="979714"/>
            <a:ext cx="531658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i="1" dirty="0" smtClean="0">
                <a:solidFill>
                  <a:srgbClr val="002060"/>
                </a:solidFill>
              </a:rPr>
              <a:t>                     Муниципальный этап </a:t>
            </a:r>
          </a:p>
          <a:p>
            <a:r>
              <a:rPr lang="ru-RU" sz="2200" i="1" dirty="0" smtClean="0">
                <a:solidFill>
                  <a:srgbClr val="002060"/>
                </a:solidFill>
              </a:rPr>
              <a:t>         «Президентские спортивные игры, </a:t>
            </a:r>
          </a:p>
          <a:p>
            <a:r>
              <a:rPr lang="ru-RU" sz="2200" i="1" dirty="0" smtClean="0">
                <a:solidFill>
                  <a:srgbClr val="002060"/>
                </a:solidFill>
              </a:rPr>
              <a:t>                      настольный теннис</a:t>
            </a:r>
          </a:p>
          <a:p>
            <a:r>
              <a:rPr lang="ru-RU" sz="2200" i="1" dirty="0" smtClean="0">
                <a:solidFill>
                  <a:srgbClr val="002060"/>
                </a:solidFill>
              </a:rPr>
              <a:t>         Михаил Кондратьев – 3 место</a:t>
            </a:r>
          </a:p>
          <a:p>
            <a:r>
              <a:rPr lang="ru-RU" sz="2200" i="1" dirty="0" smtClean="0">
                <a:solidFill>
                  <a:srgbClr val="002060"/>
                </a:solidFill>
              </a:rPr>
              <a:t>        Мамаева Варвара – 1 место                                  </a:t>
            </a:r>
          </a:p>
          <a:p>
            <a:endParaRPr lang="ru-RU" dirty="0"/>
          </a:p>
        </p:txBody>
      </p:sp>
      <p:pic>
        <p:nvPicPr>
          <p:cNvPr id="4103" name="Picture 7" descr="https://sun9-29.userapi.com/impg/qSTlvMEVXZu0GsIbDdRtZynZMuMy2y6JyCRcBg/IMb00BMRdUs.jpg?size=1280x960&amp;quality=95&amp;sign=da64819cdf29c47a884334208176424e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11347" y="2926080"/>
            <a:ext cx="3257005" cy="2442754"/>
          </a:xfrm>
          <a:prstGeom prst="rect">
            <a:avLst/>
          </a:prstGeom>
          <a:noFill/>
        </p:spPr>
      </p:pic>
      <p:pic>
        <p:nvPicPr>
          <p:cNvPr id="4105" name="Picture 9" descr="https://sun9-3.userapi.com/impg/Hydx1FNKKp4a5GwK3CubodMgCC-hEbm1cWgU1Q/t1rHmgtAkoc.jpg?size=1280x960&amp;quality=95&amp;sign=b81f816e8633a41b9a56bf8d06a04399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95656" y="2939142"/>
            <a:ext cx="3239589" cy="24296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297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118397" y="127175"/>
            <a:ext cx="5955206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u="sng" dirty="0">
                <a:solidFill>
                  <a:srgbClr val="00297A"/>
                </a:solidFill>
              </a:rPr>
              <a:t>Спортивные </a:t>
            </a:r>
            <a:r>
              <a:rPr lang="ru-RU" sz="2400" b="1" i="1" u="sng" dirty="0" smtClean="0">
                <a:solidFill>
                  <a:srgbClr val="00297A"/>
                </a:solidFill>
              </a:rPr>
              <a:t>достижения участников ШСК за 2023-2024 г. </a:t>
            </a:r>
            <a:endParaRPr lang="ru-RU" sz="2400" b="1" i="1" u="sng" dirty="0">
              <a:solidFill>
                <a:srgbClr val="00297A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927463" y="534105"/>
            <a:ext cx="11604171" cy="22702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i="1" dirty="0" smtClean="0">
                <a:solidFill>
                  <a:srgbClr val="002060"/>
                </a:solidFill>
                <a:latin typeface="+mn-lt"/>
              </a:rPr>
              <a:t>              </a:t>
            </a:r>
          </a:p>
          <a:p>
            <a:endParaRPr lang="ru-RU" sz="2400" i="1" dirty="0" smtClean="0">
              <a:solidFill>
                <a:srgbClr val="002060"/>
              </a:solidFill>
              <a:latin typeface="+mn-lt"/>
            </a:endParaRPr>
          </a:p>
          <a:p>
            <a:endParaRPr lang="ru-RU" sz="2400" i="1" dirty="0" smtClean="0">
              <a:solidFill>
                <a:srgbClr val="002060"/>
              </a:solidFill>
              <a:latin typeface="+mn-lt"/>
            </a:endParaRPr>
          </a:p>
          <a:p>
            <a:r>
              <a:rPr lang="ru-RU" sz="2400" i="1" dirty="0" smtClean="0">
                <a:solidFill>
                  <a:srgbClr val="002060"/>
                </a:solidFill>
                <a:latin typeface="+mn-lt"/>
              </a:rPr>
              <a:t>             Районные соревнования</a:t>
            </a:r>
          </a:p>
          <a:p>
            <a:r>
              <a:rPr lang="ru-RU" sz="2400" i="1" dirty="0" smtClean="0">
                <a:solidFill>
                  <a:srgbClr val="002060"/>
                </a:solidFill>
                <a:latin typeface="+mn-lt"/>
              </a:rPr>
              <a:t>                   «Лыжные гонки»</a:t>
            </a:r>
          </a:p>
          <a:p>
            <a:r>
              <a:rPr lang="ru-RU" sz="2400" i="1" dirty="0" smtClean="0">
                <a:solidFill>
                  <a:srgbClr val="002060"/>
                </a:solidFill>
                <a:latin typeface="+mn-lt"/>
              </a:rPr>
              <a:t>           Старшая группа – 2 место</a:t>
            </a:r>
          </a:p>
          <a:p>
            <a:r>
              <a:rPr lang="ru-RU" sz="2400" i="1" dirty="0" smtClean="0">
                <a:solidFill>
                  <a:srgbClr val="002060"/>
                </a:solidFill>
                <a:latin typeface="+mn-lt"/>
              </a:rPr>
              <a:t>           Младшая группа – 3 место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074" name="Picture 2" descr="https://sun9-42.userapi.com/impg/YQwqbR_heWHIF9zJu9yNKKVqgALoK46bfQuzYA/PWE8-7S4kwI.jpg?size=1280x960&amp;quality=95&amp;sign=3b6462e97d98d6a540e00426327a5e3e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6284" y="2364377"/>
            <a:ext cx="4093029" cy="3069772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113417" y="1371600"/>
            <a:ext cx="52773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           Новогоднее Первенство ДЮСШ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                        «Лыжные гонки»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           </a:t>
            </a:r>
            <a:r>
              <a:rPr lang="ru-RU" b="1" i="1" dirty="0" err="1" smtClean="0">
                <a:solidFill>
                  <a:srgbClr val="002060"/>
                </a:solidFill>
              </a:rPr>
              <a:t>Мощенко</a:t>
            </a:r>
            <a:r>
              <a:rPr lang="ru-RU" b="1" i="1" dirty="0" smtClean="0">
                <a:solidFill>
                  <a:srgbClr val="002060"/>
                </a:solidFill>
              </a:rPr>
              <a:t> Николай – 1 место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           Сундуков Артем – 2 место</a:t>
            </a:r>
            <a:endParaRPr lang="ru-RU" b="1" dirty="0"/>
          </a:p>
        </p:txBody>
      </p:sp>
      <p:pic>
        <p:nvPicPr>
          <p:cNvPr id="3076" name="Picture 4" descr="https://sun9-51.userapi.com/impg/yDw2UcybG2Kzy8YI_S3Ey17isFXeBmW4cJ_tBQ/usRisxt_h9M.jpg?size=1280x960&amp;quality=95&amp;sign=ffba4b1a1de984355b6bb938529989c4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83529" y="2677885"/>
            <a:ext cx="3709853" cy="27823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39988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118397" y="127175"/>
            <a:ext cx="5955206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u="sng" dirty="0">
                <a:solidFill>
                  <a:srgbClr val="00297A"/>
                </a:solidFill>
              </a:rPr>
              <a:t>Спортивные </a:t>
            </a:r>
            <a:r>
              <a:rPr lang="ru-RU" sz="2400" b="1" i="1" u="sng" dirty="0" smtClean="0">
                <a:solidFill>
                  <a:srgbClr val="00297A"/>
                </a:solidFill>
              </a:rPr>
              <a:t>достижения участников ШСК за 2023-2024г. </a:t>
            </a:r>
            <a:endParaRPr lang="ru-RU" sz="2400" b="1" i="1" u="sng" dirty="0">
              <a:solidFill>
                <a:srgbClr val="00297A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927463" y="534105"/>
            <a:ext cx="11604171" cy="22702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i="1" dirty="0" smtClean="0">
                <a:solidFill>
                  <a:srgbClr val="002060"/>
                </a:solidFill>
                <a:latin typeface="+mn-lt"/>
              </a:rPr>
              <a:t>   </a:t>
            </a:r>
          </a:p>
          <a:p>
            <a:endParaRPr lang="ru-RU" sz="2400" b="1" i="1" dirty="0" smtClean="0">
              <a:solidFill>
                <a:srgbClr val="002060"/>
              </a:solidFill>
              <a:latin typeface="+mn-lt"/>
            </a:endParaRPr>
          </a:p>
          <a:p>
            <a:r>
              <a:rPr lang="ru-RU" sz="2400" b="1" i="1" dirty="0" smtClean="0">
                <a:solidFill>
                  <a:srgbClr val="002060"/>
                </a:solidFill>
                <a:latin typeface="+mn-lt"/>
              </a:rPr>
              <a:t> Новогоднее Первенство ДЮСШ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latin typeface="+mn-lt"/>
              </a:rPr>
              <a:t>             Настольный  теннис</a:t>
            </a:r>
          </a:p>
          <a:p>
            <a:r>
              <a:rPr lang="ru-RU" sz="2400" b="1" i="1" dirty="0" err="1" smtClean="0">
                <a:solidFill>
                  <a:srgbClr val="002060"/>
                </a:solidFill>
                <a:latin typeface="+mn-lt"/>
              </a:rPr>
              <a:t>Саженова</a:t>
            </a:r>
            <a:r>
              <a:rPr lang="ru-RU" sz="2400" b="1" i="1" dirty="0" smtClean="0">
                <a:solidFill>
                  <a:srgbClr val="002060"/>
                </a:solidFill>
                <a:latin typeface="+mn-lt"/>
              </a:rPr>
              <a:t> Светлана – 3 место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latin typeface="+mn-lt"/>
              </a:rPr>
              <a:t>Мамаева Варвара – 3 место</a:t>
            </a:r>
          </a:p>
          <a:p>
            <a:endParaRPr lang="ru-RU" sz="2400" i="1" dirty="0" smtClean="0">
              <a:solidFill>
                <a:srgbClr val="002060"/>
              </a:solidFill>
              <a:latin typeface="+mn-lt"/>
            </a:endParaRPr>
          </a:p>
          <a:p>
            <a:r>
              <a:rPr lang="ru-RU" sz="2400" i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050" name="Picture 2" descr="https://sun9-59.userapi.com/impg/hI_ZHoj6tzGcsZm4kWtMKd6NCxU7j5j8SA_oBg/VmxpYf62l58.jpg?size=1280x786&amp;quality=95&amp;sign=d4d7fc5fc1f21ea8bb5190a49a3cf655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656" y="2011680"/>
            <a:ext cx="4743846" cy="291301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178731" y="1201783"/>
            <a:ext cx="43368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002060"/>
                </a:solidFill>
              </a:rPr>
              <a:t>V </a:t>
            </a:r>
            <a:r>
              <a:rPr lang="ru-RU" b="1" i="1" dirty="0" smtClean="0">
                <a:solidFill>
                  <a:srgbClr val="002060"/>
                </a:solidFill>
              </a:rPr>
              <a:t>районная зимняя спартакиада 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          «Сделай свой выбор»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                        2 место</a:t>
            </a:r>
          </a:p>
          <a:p>
            <a:endParaRPr lang="ru-RU" dirty="0"/>
          </a:p>
        </p:txBody>
      </p:sp>
      <p:pic>
        <p:nvPicPr>
          <p:cNvPr id="2052" name="Picture 4" descr="https://sun9-42.userapi.com/impg/VHl1iWPP5xvPhXmW2gLsLjqpHF7cMP7fAXZd8A/67oF0QVNeM0.jpg?size=1280x958&amp;quality=95&amp;sign=43dad640dc48f7cff3dea052c651cc13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61165" y="2142308"/>
            <a:ext cx="4258492" cy="31872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72848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245</Words>
  <Application>Microsoft Office PowerPoint</Application>
  <PresentationFormat>Произвольный</PresentationFormat>
  <Paragraphs>66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     Номинация № 4  «Здоровая семья – сильная Россия!» - школьный спортивный клуб, занимающийся развитием системы семейных спортивных мероприятий, укреплением традиций совместного участия в физкультурно-оздоровительных мероприятиях детей и их родителей, продвижением идей семейного активного отдыха и досуга, выявлением и поощрением социально активных  </vt:lpstr>
      <vt:lpstr>В нашей школе с 2011 года начал действовать школьный спортивный клуб «Атланты». Клуб действует на основании Положения о школьном спортивном клубе и Устава. </vt:lpstr>
      <vt:lpstr>Цели ШСК «Атланты»  максимум вовлечения обучающихся и их родителей,  педагогов в занятия физической культурой и спортом;  максимум развития и популяризации понятия  здорового образа жизни;   максимум участия во всех мероприятиях, состязаниях,  играх, акциях и фестивалях разного уровня</vt:lpstr>
      <vt:lpstr>Слайд 4</vt:lpstr>
      <vt:lpstr>Слайд 5</vt:lpstr>
      <vt:lpstr>Спортивные достижения участников ШСК за 2023-2024 г. </vt:lpstr>
      <vt:lpstr>Спортивные достижения участников ШСК за 2023-2024 г. </vt:lpstr>
      <vt:lpstr>Спортивные достижения участников ШСК за 2023-2024г.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Номинация № 1  «Звезды школьного спорта» - школьный спортивный клуб, реализующий социально значимые мероприятия:  всероссийские спортивные соревнования (игры) школьников «Президентские состязания» и «Президентские спортивные игры»,  Фестиваль ВФСК «Готов к труду и обороне» (ГТО)</dc:title>
  <dc:creator>Compaq</dc:creator>
  <cp:lastModifiedBy>Пользователь</cp:lastModifiedBy>
  <cp:revision>29</cp:revision>
  <dcterms:created xsi:type="dcterms:W3CDTF">2023-05-26T02:30:12Z</dcterms:created>
  <dcterms:modified xsi:type="dcterms:W3CDTF">2024-06-27T03:47:34Z</dcterms:modified>
</cp:coreProperties>
</file>